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65" r:id="rId4"/>
    <p:sldId id="260" r:id="rId5"/>
    <p:sldId id="264" r:id="rId6"/>
    <p:sldId id="259" r:id="rId7"/>
    <p:sldId id="262" r:id="rId8"/>
    <p:sldId id="263" r:id="rId9"/>
    <p:sldId id="261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0" d="100"/>
          <a:sy n="190" d="100"/>
        </p:scale>
        <p:origin x="-96" y="-3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640021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91700" y="515975"/>
            <a:ext cx="8520600" cy="60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Connect(ed) Four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523150" y="12247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IoT implementation of the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Connect Four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125" y="3602350"/>
            <a:ext cx="14287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400" y="2701300"/>
            <a:ext cx="14287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175" y="2358400"/>
            <a:ext cx="218122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699" y="2807641"/>
            <a:ext cx="551550" cy="5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86147" y="404525"/>
            <a:ext cx="1426652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6524" y="2118241"/>
            <a:ext cx="1084174" cy="10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/>
        </p:nvSpPr>
        <p:spPr>
          <a:xfrm rot="19264743">
            <a:off x="1640688" y="3293359"/>
            <a:ext cx="897808" cy="3249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 dirty="0"/>
              <a:t>MQTT (Wifi)</a:t>
            </a:r>
          </a:p>
        </p:txBody>
      </p:sp>
      <p:sp>
        <p:nvSpPr>
          <p:cNvPr id="68" name="Shape 68"/>
          <p:cNvSpPr txBox="1"/>
          <p:nvPr/>
        </p:nvSpPr>
        <p:spPr>
          <a:xfrm rot="-4970">
            <a:off x="7116110" y="2338037"/>
            <a:ext cx="1245001" cy="32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/>
              <a:t>Webapp</a:t>
            </a:r>
          </a:p>
        </p:txBody>
      </p:sp>
      <p:sp>
        <p:nvSpPr>
          <p:cNvPr id="71" name="Shape 71"/>
          <p:cNvSpPr txBox="1"/>
          <p:nvPr/>
        </p:nvSpPr>
        <p:spPr>
          <a:xfrm rot="-4970">
            <a:off x="5900275" y="2351962"/>
            <a:ext cx="1245001" cy="32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/>
              <a:t>HTTP, Websocket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03" y="3616325"/>
            <a:ext cx="1426652" cy="129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Shape 74"/>
          <p:cNvCxnSpPr/>
          <p:nvPr/>
        </p:nvCxnSpPr>
        <p:spPr>
          <a:xfrm flipH="1" flipV="1">
            <a:off x="1503188" y="1599076"/>
            <a:ext cx="1552001" cy="82269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triangle" w="lg" len="lg"/>
            <a:tailEnd type="triangle" w="lg" len="lg"/>
          </a:ln>
        </p:spPr>
      </p:cxnSp>
      <p:sp>
        <p:nvSpPr>
          <p:cNvPr id="75" name="Shape 75"/>
          <p:cNvSpPr txBox="1"/>
          <p:nvPr/>
        </p:nvSpPr>
        <p:spPr>
          <a:xfrm rot="1788839" flipH="1">
            <a:off x="1826859" y="1738799"/>
            <a:ext cx="897808" cy="3249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dirty="0"/>
              <a:t>MQTT (Wifi)</a:t>
            </a:r>
          </a:p>
        </p:txBody>
      </p:sp>
      <p:cxnSp>
        <p:nvCxnSpPr>
          <p:cNvPr id="76" name="Shape 76"/>
          <p:cNvCxnSpPr/>
          <p:nvPr/>
        </p:nvCxnSpPr>
        <p:spPr>
          <a:xfrm flipV="1">
            <a:off x="1438533" y="2894476"/>
            <a:ext cx="1616656" cy="11227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triangle" w="lg" len="lg"/>
            <a:tailEnd type="triangle" w="lg" len="lg"/>
          </a:ln>
        </p:spPr>
      </p:cxnSp>
      <p:cxnSp>
        <p:nvCxnSpPr>
          <p:cNvPr id="77" name="Shape 77"/>
          <p:cNvCxnSpPr>
            <a:endCxn id="41" idx="2"/>
          </p:cNvCxnSpPr>
          <p:nvPr/>
        </p:nvCxnSpPr>
        <p:spPr>
          <a:xfrm flipH="1">
            <a:off x="5828446" y="2609422"/>
            <a:ext cx="1311360" cy="1045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2" name="Rectangle 1"/>
          <p:cNvSpPr/>
          <p:nvPr/>
        </p:nvSpPr>
        <p:spPr>
          <a:xfrm>
            <a:off x="2867831" y="2955552"/>
            <a:ext cx="12474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333333"/>
                </a:solidFill>
                <a:latin typeface="Lato"/>
              </a:rPr>
              <a:t>CloudMQTT</a:t>
            </a:r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4" name="Rectangle 3"/>
          <p:cNvSpPr/>
          <p:nvPr/>
        </p:nvSpPr>
        <p:spPr>
          <a:xfrm>
            <a:off x="4821039" y="2930196"/>
            <a:ext cx="13420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Game Server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122" y="2288396"/>
            <a:ext cx="628324" cy="628324"/>
          </a:xfrm>
          <a:prstGeom prst="rect">
            <a:avLst/>
          </a:prstGeom>
        </p:spPr>
      </p:pic>
      <p:cxnSp>
        <p:nvCxnSpPr>
          <p:cNvPr id="22" name="Shape 76"/>
          <p:cNvCxnSpPr/>
          <p:nvPr/>
        </p:nvCxnSpPr>
        <p:spPr>
          <a:xfrm>
            <a:off x="3846586" y="2660328"/>
            <a:ext cx="1246565" cy="232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triangle" w="lg" len="lg"/>
            <a:tailEnd type="triangle" w="lg" len="lg"/>
          </a:ln>
        </p:spPr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7398" y="2295260"/>
            <a:ext cx="628324" cy="62832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650764" y="1657339"/>
            <a:ext cx="223140" cy="209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hape 75"/>
          <p:cNvSpPr txBox="1"/>
          <p:nvPr/>
        </p:nvSpPr>
        <p:spPr>
          <a:xfrm flipH="1">
            <a:off x="1537876" y="1418385"/>
            <a:ext cx="1208164" cy="3249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800" b="1" dirty="0"/>
              <a:t>b</a:t>
            </a:r>
            <a:r>
              <a:rPr lang="en" sz="800" b="1" dirty="0"/>
              <a:t>utton/{deviceid1}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 dirty="0"/>
              <a:t>1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3800" y="2336042"/>
            <a:ext cx="711364" cy="711364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5828446" y="2609422"/>
            <a:ext cx="223140" cy="209091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108309" y="2859820"/>
            <a:ext cx="223140" cy="209091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108309" y="2362046"/>
            <a:ext cx="223140" cy="209091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pe 75"/>
          <p:cNvSpPr txBox="1"/>
          <p:nvPr/>
        </p:nvSpPr>
        <p:spPr>
          <a:xfrm flipH="1">
            <a:off x="4192327" y="2097829"/>
            <a:ext cx="1208164" cy="3249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 dirty="0"/>
              <a:t>{deviceid1}/addpiece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 dirty="0"/>
              <a:t>0.5|0.1|0|1|0</a:t>
            </a:r>
          </a:p>
        </p:txBody>
      </p:sp>
      <p:sp>
        <p:nvSpPr>
          <p:cNvPr id="47" name="Shape 75"/>
          <p:cNvSpPr txBox="1"/>
          <p:nvPr/>
        </p:nvSpPr>
        <p:spPr>
          <a:xfrm flipH="1">
            <a:off x="4112984" y="2676774"/>
            <a:ext cx="1208164" cy="3249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 dirty="0"/>
              <a:t>{deviceid1}/addpiece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 b="1" dirty="0"/>
              <a:t>0.1|0.1|0|1|1</a:t>
            </a:r>
          </a:p>
        </p:txBody>
      </p:sp>
      <p:sp>
        <p:nvSpPr>
          <p:cNvPr id="48" name="Shape 75"/>
          <p:cNvSpPr txBox="1"/>
          <p:nvPr/>
        </p:nvSpPr>
        <p:spPr>
          <a:xfrm flipH="1">
            <a:off x="5529482" y="2351496"/>
            <a:ext cx="1208164" cy="3249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b="1" dirty="0"/>
              <a:t>setboard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793" y="3626810"/>
            <a:ext cx="711364" cy="71136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153" y="1391980"/>
            <a:ext cx="711364" cy="71136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624" y="2513985"/>
            <a:ext cx="711364" cy="711364"/>
          </a:xfrm>
          <a:prstGeom prst="rect">
            <a:avLst/>
          </a:prstGeom>
        </p:spPr>
      </p:pic>
      <p:sp>
        <p:nvSpPr>
          <p:cNvPr id="54" name="Shape 75"/>
          <p:cNvSpPr txBox="1"/>
          <p:nvPr/>
        </p:nvSpPr>
        <p:spPr>
          <a:xfrm flipH="1">
            <a:off x="4079062" y="2415197"/>
            <a:ext cx="897808" cy="3249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/>
              <a:t>MQTT (websocket)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15747 0.1503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6" y="904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746 0.15031 L 0.38732 0.1790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3" y="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8.64198E-7 L 0.1375 -0.01235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-617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5679E-6 L -0.22326 -0.01358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63" y="-679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-0.2085 0.01728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34" y="8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35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326 -0.01358 L -0.41354 0.2095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4" y="1114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5 0.01728 L -0.40642 -0.16883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-93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/>
      <p:bldP spid="75" grpId="0"/>
      <p:bldP spid="14" grpId="0" animBg="1"/>
      <p:bldP spid="14" grpId="1" animBg="1"/>
      <p:bldP spid="14" grpId="2" animBg="1"/>
      <p:bldP spid="14" grpId="3" animBg="1"/>
      <p:bldP spid="32" grpId="0"/>
      <p:bldP spid="32" grpId="1"/>
      <p:bldP spid="41" grpId="0" animBg="1"/>
      <p:bldP spid="41" grpId="1" animBg="1"/>
      <p:bldP spid="41" grpId="3" animBg="1"/>
      <p:bldP spid="43" grpId="0" animBg="1"/>
      <p:bldP spid="43" grpId="1" animBg="1"/>
      <p:bldP spid="43" grpId="2" animBg="1"/>
      <p:bldP spid="43" grpId="3" animBg="1"/>
      <p:bldP spid="44" grpId="0" animBg="1"/>
      <p:bldP spid="44" grpId="1" animBg="1"/>
      <p:bldP spid="44" grpId="2" animBg="1"/>
      <p:bldP spid="44" grpId="3" animBg="1"/>
      <p:bldP spid="46" grpId="0"/>
      <p:bldP spid="46" grpId="1"/>
      <p:bldP spid="47" grpId="0"/>
      <p:bldP spid="47" grpId="1"/>
      <p:bldP spid="48" grpId="0"/>
      <p:bldP spid="48" grpId="1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144" y="2097404"/>
            <a:ext cx="627900" cy="6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/>
          <p:nvPr/>
        </p:nvSpPr>
        <p:spPr>
          <a:xfrm>
            <a:off x="1371550" y="1297299"/>
            <a:ext cx="3823500" cy="222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-5400000">
            <a:off x="1030050" y="2195800"/>
            <a:ext cx="1086000" cy="3174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1200"/>
              <a:t>MQTT client</a:t>
            </a:r>
          </a:p>
        </p:txBody>
      </p:sp>
      <p:sp>
        <p:nvSpPr>
          <p:cNvPr id="62" name="Shape 62"/>
          <p:cNvSpPr/>
          <p:nvPr/>
        </p:nvSpPr>
        <p:spPr>
          <a:xfrm rot="-5400000">
            <a:off x="4484675" y="2763125"/>
            <a:ext cx="995100" cy="3570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1200"/>
              <a:t>Web server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1200"/>
              <a:t>(Express.js)</a:t>
            </a:r>
          </a:p>
        </p:txBody>
      </p:sp>
      <p:sp>
        <p:nvSpPr>
          <p:cNvPr id="63" name="Shape 63"/>
          <p:cNvSpPr/>
          <p:nvPr/>
        </p:nvSpPr>
        <p:spPr>
          <a:xfrm rot="-5400000">
            <a:off x="4469637" y="1680075"/>
            <a:ext cx="1005900" cy="3570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/>
              <a:t>Web socket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1200"/>
              <a:t>server</a:t>
            </a:r>
          </a:p>
        </p:txBody>
      </p:sp>
      <p:grpSp>
        <p:nvGrpSpPr>
          <p:cNvPr id="64" name="Shape 64"/>
          <p:cNvGrpSpPr/>
          <p:nvPr/>
        </p:nvGrpSpPr>
        <p:grpSpPr>
          <a:xfrm>
            <a:off x="2711612" y="3851700"/>
            <a:ext cx="1228800" cy="1035625"/>
            <a:chOff x="2599725" y="3794750"/>
            <a:chExt cx="1228800" cy="1035625"/>
          </a:xfrm>
        </p:grpSpPr>
        <p:pic>
          <p:nvPicPr>
            <p:cNvPr id="65" name="Shape 6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51750" y="3794750"/>
              <a:ext cx="788700" cy="74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Shape 66"/>
            <p:cNvSpPr txBox="1"/>
            <p:nvPr/>
          </p:nvSpPr>
          <p:spPr>
            <a:xfrm>
              <a:off x="2730684" y="3949039"/>
              <a:ext cx="9669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webport:3200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600"/>
                <a:t>s</a:t>
              </a:r>
              <a:r>
                <a:rPr lang="en-US" sz="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ocket:9000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mqtt: mqtt://...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mqtt_user:***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mqtt_pwd:***</a:t>
              </a:r>
            </a:p>
          </p:txBody>
        </p:sp>
        <p:sp>
          <p:nvSpPr>
            <p:cNvPr id="67" name="Shape 67"/>
            <p:cNvSpPr txBox="1"/>
            <p:nvPr/>
          </p:nvSpPr>
          <p:spPr>
            <a:xfrm>
              <a:off x="2599725" y="4446375"/>
              <a:ext cx="12288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US" sz="1000"/>
                <a:t>Server config</a:t>
              </a:r>
            </a:p>
          </p:txBody>
        </p:sp>
      </p:grpSp>
      <p:cxnSp>
        <p:nvCxnSpPr>
          <p:cNvPr id="68" name="Shape 68"/>
          <p:cNvCxnSpPr>
            <a:endCxn id="65" idx="0"/>
          </p:cNvCxnSpPr>
          <p:nvPr/>
        </p:nvCxnSpPr>
        <p:spPr>
          <a:xfrm>
            <a:off x="3137587" y="3526200"/>
            <a:ext cx="20400" cy="3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69" name="Shape 69"/>
          <p:cNvGrpSpPr/>
          <p:nvPr/>
        </p:nvGrpSpPr>
        <p:grpSpPr>
          <a:xfrm>
            <a:off x="7412276" y="457761"/>
            <a:ext cx="1874558" cy="1359738"/>
            <a:chOff x="6019262" y="1296440"/>
            <a:chExt cx="2956249" cy="1912700"/>
          </a:xfrm>
        </p:grpSpPr>
        <p:pic>
          <p:nvPicPr>
            <p:cNvPr id="70" name="Shape 70"/>
            <p:cNvPicPr preferRelativeResize="0"/>
            <p:nvPr/>
          </p:nvPicPr>
          <p:blipFill rotWithShape="1">
            <a:blip r:embed="rId5">
              <a:alphaModFix/>
            </a:blip>
            <a:srcRect l="11099" r="11823" b="21537"/>
            <a:stretch/>
          </p:blipFill>
          <p:spPr>
            <a:xfrm>
              <a:off x="6400800" y="1593525"/>
              <a:ext cx="2217425" cy="1269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Shape 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19262" y="1296440"/>
              <a:ext cx="2956249" cy="191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" name="Shape 72"/>
          <p:cNvGrpSpPr/>
          <p:nvPr/>
        </p:nvGrpSpPr>
        <p:grpSpPr>
          <a:xfrm>
            <a:off x="7804532" y="2445961"/>
            <a:ext cx="1109469" cy="962807"/>
            <a:chOff x="6716197" y="2906275"/>
            <a:chExt cx="1496250" cy="1152924"/>
          </a:xfrm>
        </p:grpSpPr>
        <p:pic>
          <p:nvPicPr>
            <p:cNvPr id="73" name="Shape 73"/>
            <p:cNvPicPr preferRelativeResize="0"/>
            <p:nvPr/>
          </p:nvPicPr>
          <p:blipFill rotWithShape="1">
            <a:blip r:embed="rId7">
              <a:alphaModFix/>
            </a:blip>
            <a:srcRect l="26381" r="24103" b="37178"/>
            <a:stretch/>
          </p:blipFill>
          <p:spPr>
            <a:xfrm>
              <a:off x="6777999" y="2991449"/>
              <a:ext cx="1365873" cy="974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Shape 7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5400000">
              <a:off x="6887860" y="2734612"/>
              <a:ext cx="1152924" cy="149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" name="Shape 75"/>
          <p:cNvGrpSpPr/>
          <p:nvPr/>
        </p:nvGrpSpPr>
        <p:grpSpPr>
          <a:xfrm>
            <a:off x="6983593" y="610428"/>
            <a:ext cx="2153036" cy="1418841"/>
            <a:chOff x="6019262" y="1296440"/>
            <a:chExt cx="2956249" cy="1912700"/>
          </a:xfrm>
        </p:grpSpPr>
        <p:pic>
          <p:nvPicPr>
            <p:cNvPr id="76" name="Shape 76"/>
            <p:cNvPicPr preferRelativeResize="0"/>
            <p:nvPr/>
          </p:nvPicPr>
          <p:blipFill rotWithShape="1">
            <a:blip r:embed="rId5">
              <a:alphaModFix/>
            </a:blip>
            <a:srcRect l="11099" r="11823" b="21537"/>
            <a:stretch/>
          </p:blipFill>
          <p:spPr>
            <a:xfrm>
              <a:off x="6400800" y="1593525"/>
              <a:ext cx="2217425" cy="1269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Shape 7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19262" y="1296440"/>
              <a:ext cx="2956249" cy="191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Shape 78"/>
          <p:cNvGrpSpPr/>
          <p:nvPr/>
        </p:nvGrpSpPr>
        <p:grpSpPr>
          <a:xfrm>
            <a:off x="6431403" y="724734"/>
            <a:ext cx="2592631" cy="1695034"/>
            <a:chOff x="6019262" y="1296440"/>
            <a:chExt cx="2956249" cy="1912700"/>
          </a:xfrm>
        </p:grpSpPr>
        <p:pic>
          <p:nvPicPr>
            <p:cNvPr id="79" name="Shape 79"/>
            <p:cNvPicPr preferRelativeResize="0"/>
            <p:nvPr/>
          </p:nvPicPr>
          <p:blipFill rotWithShape="1">
            <a:blip r:embed="rId5">
              <a:alphaModFix/>
            </a:blip>
            <a:srcRect l="11099" r="11823" b="21537"/>
            <a:stretch/>
          </p:blipFill>
          <p:spPr>
            <a:xfrm>
              <a:off x="6400800" y="1593525"/>
              <a:ext cx="2217425" cy="1269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Shape 8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19262" y="1296440"/>
              <a:ext cx="2956249" cy="191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Shape 81"/>
          <p:cNvGrpSpPr/>
          <p:nvPr/>
        </p:nvGrpSpPr>
        <p:grpSpPr>
          <a:xfrm>
            <a:off x="7441721" y="2615347"/>
            <a:ext cx="1324780" cy="1086055"/>
            <a:chOff x="6716197" y="2906275"/>
            <a:chExt cx="1496250" cy="1152924"/>
          </a:xfrm>
        </p:grpSpPr>
        <p:pic>
          <p:nvPicPr>
            <p:cNvPr id="82" name="Shape 82"/>
            <p:cNvPicPr preferRelativeResize="0"/>
            <p:nvPr/>
          </p:nvPicPr>
          <p:blipFill rotWithShape="1">
            <a:blip r:embed="rId7">
              <a:alphaModFix/>
            </a:blip>
            <a:srcRect l="26381" r="24103" b="37178"/>
            <a:stretch/>
          </p:blipFill>
          <p:spPr>
            <a:xfrm>
              <a:off x="6777999" y="2991449"/>
              <a:ext cx="1365873" cy="974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Shape 8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5400000">
              <a:off x="6887860" y="2734612"/>
              <a:ext cx="1152924" cy="149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" name="Shape 84"/>
          <p:cNvGrpSpPr/>
          <p:nvPr/>
        </p:nvGrpSpPr>
        <p:grpSpPr>
          <a:xfrm>
            <a:off x="7083847" y="2798300"/>
            <a:ext cx="1496250" cy="1152924"/>
            <a:chOff x="6716197" y="2906275"/>
            <a:chExt cx="1496250" cy="1152924"/>
          </a:xfrm>
        </p:grpSpPr>
        <p:pic>
          <p:nvPicPr>
            <p:cNvPr id="85" name="Shape 85"/>
            <p:cNvPicPr preferRelativeResize="0"/>
            <p:nvPr/>
          </p:nvPicPr>
          <p:blipFill rotWithShape="1">
            <a:blip r:embed="rId7">
              <a:alphaModFix/>
            </a:blip>
            <a:srcRect l="26381" r="24103" b="37178"/>
            <a:stretch/>
          </p:blipFill>
          <p:spPr>
            <a:xfrm>
              <a:off x="6777999" y="2991449"/>
              <a:ext cx="1365873" cy="974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Shape 8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5400000">
              <a:off x="6887860" y="2734612"/>
              <a:ext cx="1152924" cy="149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" name="Shape 87"/>
          <p:cNvGrpSpPr/>
          <p:nvPr/>
        </p:nvGrpSpPr>
        <p:grpSpPr>
          <a:xfrm>
            <a:off x="2711625" y="295600"/>
            <a:ext cx="1045834" cy="847589"/>
            <a:chOff x="2375525" y="90325"/>
            <a:chExt cx="1045834" cy="847589"/>
          </a:xfrm>
        </p:grpSpPr>
        <p:pic>
          <p:nvPicPr>
            <p:cNvPr id="88" name="Shape 8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375525" y="90325"/>
              <a:ext cx="788700" cy="74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Shape 89"/>
            <p:cNvSpPr txBox="1"/>
            <p:nvPr/>
          </p:nvSpPr>
          <p:spPr>
            <a:xfrm>
              <a:off x="2454459" y="244614"/>
              <a:ext cx="9669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600"/>
                <a:t>devices</a:t>
              </a:r>
              <a:r>
                <a:rPr lang="en-US" sz="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r>
                <a:rPr lang="en-US" sz="600"/>
                <a:t>1bc56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600"/>
                <a:t>hue:0.1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600"/>
                <a:t>luminosity:..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600"/>
                <a:t>name:claudio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600"/>
                <a:t>volume:512</a:t>
              </a:r>
            </a:p>
          </p:txBody>
        </p:sp>
      </p:grpSp>
      <p:sp>
        <p:nvSpPr>
          <p:cNvPr id="90" name="Shape 90"/>
          <p:cNvSpPr txBox="1"/>
          <p:nvPr/>
        </p:nvSpPr>
        <p:spPr>
          <a:xfrm>
            <a:off x="2665925" y="22875"/>
            <a:ext cx="934500" cy="25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000" dirty="0"/>
              <a:t>Game </a:t>
            </a:r>
            <a:r>
              <a:rPr lang="en-US" sz="1000" dirty="0" err="1"/>
              <a:t>config</a:t>
            </a:r>
            <a:endParaRPr lang="en-US" sz="1000" dirty="0"/>
          </a:p>
        </p:txBody>
      </p:sp>
      <p:cxnSp>
        <p:nvCxnSpPr>
          <p:cNvPr id="91" name="Shape 91"/>
          <p:cNvCxnSpPr/>
          <p:nvPr/>
        </p:nvCxnSpPr>
        <p:spPr>
          <a:xfrm rot="10800000">
            <a:off x="3103250" y="1028825"/>
            <a:ext cx="0" cy="27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590175" y="1327900"/>
            <a:ext cx="1086000" cy="3174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/>
              <a:t>GameConfig</a:t>
            </a:r>
          </a:p>
        </p:txBody>
      </p:sp>
      <p:cxnSp>
        <p:nvCxnSpPr>
          <p:cNvPr id="93" name="Shape 93"/>
          <p:cNvCxnSpPr/>
          <p:nvPr/>
        </p:nvCxnSpPr>
        <p:spPr>
          <a:xfrm rot="10800000">
            <a:off x="868600" y="2560325"/>
            <a:ext cx="53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4" name="Shape 94"/>
          <p:cNvCxnSpPr>
            <a:endCxn id="60" idx="1"/>
          </p:cNvCxnSpPr>
          <p:nvPr/>
        </p:nvCxnSpPr>
        <p:spPr>
          <a:xfrm>
            <a:off x="867850" y="2411049"/>
            <a:ext cx="5037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5" name="Shape 95"/>
          <p:cNvSpPr txBox="1"/>
          <p:nvPr/>
        </p:nvSpPr>
        <p:spPr>
          <a:xfrm>
            <a:off x="825050" y="1990050"/>
            <a:ext cx="537300" cy="38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button</a:t>
            </a:r>
          </a:p>
          <a:p>
            <a:pPr lv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connected</a:t>
            </a:r>
          </a:p>
          <a:p>
            <a:pPr lv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pong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830585" y="2536360"/>
            <a:ext cx="651600" cy="38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ping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addpiece</a:t>
            </a:r>
          </a:p>
          <a:p>
            <a:pPr lv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devicecolor</a:t>
            </a:r>
          </a:p>
          <a:p>
            <a:pPr lv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volume</a:t>
            </a:r>
          </a:p>
          <a:p>
            <a:pPr lv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setboard</a:t>
            </a:r>
          </a:p>
          <a:p>
            <a:pPr lv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gamefinished</a:t>
            </a:r>
          </a:p>
          <a:p>
            <a:pPr lvl="0" rtl="0">
              <a:spcBef>
                <a:spcPts val="0"/>
              </a:spcBef>
              <a:buNone/>
            </a:pPr>
            <a:endParaRPr sz="600">
              <a:solidFill>
                <a:srgbClr val="1155CC"/>
              </a:solidFill>
            </a:endParaRPr>
          </a:p>
        </p:txBody>
      </p:sp>
      <p:sp>
        <p:nvSpPr>
          <p:cNvPr id="97" name="Shape 97"/>
          <p:cNvSpPr/>
          <p:nvPr/>
        </p:nvSpPr>
        <p:spPr>
          <a:xfrm>
            <a:off x="2590175" y="1977425"/>
            <a:ext cx="1086000" cy="3840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200"/>
              <a:t>Game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1200"/>
              <a:t>Controller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35099" y="3883337"/>
            <a:ext cx="257099" cy="25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25085" y="4030620"/>
            <a:ext cx="257099" cy="25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54039" y="4122842"/>
            <a:ext cx="317400" cy="3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4418600" y="4357950"/>
            <a:ext cx="934500" cy="25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000"/>
              <a:t>Web app resources</a:t>
            </a:r>
          </a:p>
        </p:txBody>
      </p:sp>
      <p:cxnSp>
        <p:nvCxnSpPr>
          <p:cNvPr id="102" name="Shape 102"/>
          <p:cNvCxnSpPr>
            <a:stCxn id="62" idx="1"/>
          </p:cNvCxnSpPr>
          <p:nvPr/>
        </p:nvCxnSpPr>
        <p:spPr>
          <a:xfrm flipH="1">
            <a:off x="4932125" y="3439175"/>
            <a:ext cx="50100" cy="36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3" name="Shape 103"/>
          <p:cNvCxnSpPr/>
          <p:nvPr/>
        </p:nvCxnSpPr>
        <p:spPr>
          <a:xfrm rot="10800000">
            <a:off x="5223475" y="1572100"/>
            <a:ext cx="12744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4" name="Shape 104"/>
          <p:cNvSpPr txBox="1"/>
          <p:nvPr/>
        </p:nvSpPr>
        <p:spPr>
          <a:xfrm>
            <a:off x="3060798" y="1051825"/>
            <a:ext cx="627900" cy="22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read / write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3137523" y="3577550"/>
            <a:ext cx="627900" cy="22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read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5489650" y="2560325"/>
            <a:ext cx="699600" cy="22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GET web app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5463425" y="1074700"/>
            <a:ext cx="699600" cy="22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resetboard</a:t>
            </a:r>
          </a:p>
          <a:p>
            <a:pPr lv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setconfig</a:t>
            </a:r>
          </a:p>
          <a:p>
            <a:pPr lv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getconfig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getstate</a:t>
            </a:r>
          </a:p>
        </p:txBody>
      </p:sp>
      <p:cxnSp>
        <p:nvCxnSpPr>
          <p:cNvPr id="108" name="Shape 108"/>
          <p:cNvCxnSpPr/>
          <p:nvPr/>
        </p:nvCxnSpPr>
        <p:spPr>
          <a:xfrm rot="10800000">
            <a:off x="5223475" y="2766075"/>
            <a:ext cx="13332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9" name="Shape 109"/>
          <p:cNvCxnSpPr>
            <a:stCxn id="61" idx="2"/>
            <a:endCxn id="97" idx="1"/>
          </p:cNvCxnSpPr>
          <p:nvPr/>
        </p:nvCxnSpPr>
        <p:spPr>
          <a:xfrm rot="10800000" flipH="1">
            <a:off x="1731750" y="2169400"/>
            <a:ext cx="858300" cy="18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pic>
        <p:nvPicPr>
          <p:cNvPr id="110" name="Shape 1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29000" y="2699014"/>
            <a:ext cx="627899" cy="5409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2385837" y="3195650"/>
            <a:ext cx="1697400" cy="25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</a:rPr>
              <a:t>Connect 4 Simulator</a:t>
            </a:r>
          </a:p>
        </p:txBody>
      </p:sp>
      <p:cxnSp>
        <p:nvCxnSpPr>
          <p:cNvPr id="112" name="Shape 112"/>
          <p:cNvCxnSpPr>
            <a:stCxn id="110" idx="0"/>
            <a:endCxn id="97" idx="2"/>
          </p:cNvCxnSpPr>
          <p:nvPr/>
        </p:nvCxnSpPr>
        <p:spPr>
          <a:xfrm rot="10800000">
            <a:off x="3133050" y="2361514"/>
            <a:ext cx="9900" cy="33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3086105" y="2401779"/>
            <a:ext cx="627900" cy="18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play / won?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5474545" y="1646009"/>
            <a:ext cx="699600" cy="22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gameconfig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gamestate</a:t>
            </a:r>
          </a:p>
        </p:txBody>
      </p:sp>
      <p:cxnSp>
        <p:nvCxnSpPr>
          <p:cNvPr id="115" name="Shape 115"/>
          <p:cNvCxnSpPr/>
          <p:nvPr/>
        </p:nvCxnSpPr>
        <p:spPr>
          <a:xfrm rot="10800000" flipH="1">
            <a:off x="5249734" y="1680287"/>
            <a:ext cx="13245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 rot="10800000">
            <a:off x="2806090" y="1655290"/>
            <a:ext cx="5700" cy="28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7" name="Shape 117"/>
          <p:cNvSpPr txBox="1"/>
          <p:nvPr/>
        </p:nvSpPr>
        <p:spPr>
          <a:xfrm>
            <a:off x="2284855" y="1694357"/>
            <a:ext cx="699600" cy="22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getplayers</a:t>
            </a:r>
          </a:p>
        </p:txBody>
      </p:sp>
      <p:cxnSp>
        <p:nvCxnSpPr>
          <p:cNvPr id="118" name="Shape 118"/>
          <p:cNvCxnSpPr/>
          <p:nvPr/>
        </p:nvCxnSpPr>
        <p:spPr>
          <a:xfrm rot="10800000">
            <a:off x="3676150" y="1486450"/>
            <a:ext cx="1101600" cy="2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9" name="Shape 119"/>
          <p:cNvSpPr txBox="1"/>
          <p:nvPr/>
        </p:nvSpPr>
        <p:spPr>
          <a:xfrm rot="600187">
            <a:off x="3876214" y="1400355"/>
            <a:ext cx="820371" cy="2226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setconfig/getconfig</a:t>
            </a:r>
          </a:p>
        </p:txBody>
      </p:sp>
      <p:cxnSp>
        <p:nvCxnSpPr>
          <p:cNvPr id="120" name="Shape 120"/>
          <p:cNvCxnSpPr/>
          <p:nvPr/>
        </p:nvCxnSpPr>
        <p:spPr>
          <a:xfrm flipH="1">
            <a:off x="3676175" y="1825534"/>
            <a:ext cx="1109700" cy="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1" name="Shape 121"/>
          <p:cNvSpPr txBox="1"/>
          <p:nvPr/>
        </p:nvSpPr>
        <p:spPr>
          <a:xfrm rot="-946598">
            <a:off x="3873923" y="1683548"/>
            <a:ext cx="699552" cy="2226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resetboard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83333"/>
              <a:buFont typeface="Arial"/>
              <a:buNone/>
            </a:pPr>
            <a:r>
              <a:rPr lang="en-US" sz="600">
                <a:solidFill>
                  <a:srgbClr val="1155CC"/>
                </a:solidFill>
              </a:rPr>
              <a:t>getstate</a:t>
            </a:r>
          </a:p>
        </p:txBody>
      </p:sp>
      <p:cxnSp>
        <p:nvCxnSpPr>
          <p:cNvPr id="122" name="Shape 122"/>
          <p:cNvCxnSpPr/>
          <p:nvPr/>
        </p:nvCxnSpPr>
        <p:spPr>
          <a:xfrm flipH="1">
            <a:off x="3676175" y="1901735"/>
            <a:ext cx="1109700" cy="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23" name="Shape 123"/>
          <p:cNvSpPr txBox="1"/>
          <p:nvPr/>
        </p:nvSpPr>
        <p:spPr>
          <a:xfrm rot="-946598">
            <a:off x="3948415" y="1945213"/>
            <a:ext cx="699552" cy="2226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">
                <a:solidFill>
                  <a:srgbClr val="1155CC"/>
                </a:solidFill>
              </a:rPr>
              <a:t>gamestate</a:t>
            </a:r>
          </a:p>
        </p:txBody>
      </p:sp>
      <p:sp>
        <p:nvSpPr>
          <p:cNvPr id="124" name="Shape 90"/>
          <p:cNvSpPr txBox="1"/>
          <p:nvPr/>
        </p:nvSpPr>
        <p:spPr>
          <a:xfrm>
            <a:off x="224900" y="2655665"/>
            <a:ext cx="934500" cy="25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000" dirty="0" smtClean="0"/>
              <a:t>MQTT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000" dirty="0" smtClean="0"/>
              <a:t>broker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3630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Shape 100"/>
          <p:cNvCxnSpPr>
            <a:stCxn id="22" idx="2"/>
            <a:endCxn id="37" idx="1"/>
          </p:cNvCxnSpPr>
          <p:nvPr/>
        </p:nvCxnSpPr>
        <p:spPr>
          <a:xfrm>
            <a:off x="559219" y="1869581"/>
            <a:ext cx="688367" cy="39849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triangle" w="lg" len="lg"/>
            <a:tailEnd type="triangle" w="lg" len="lg"/>
          </a:ln>
        </p:spPr>
      </p:cxnSp>
      <p:sp>
        <p:nvSpPr>
          <p:cNvPr id="101" name="Shape 101"/>
          <p:cNvSpPr txBox="1"/>
          <p:nvPr/>
        </p:nvSpPr>
        <p:spPr>
          <a:xfrm>
            <a:off x="106794" y="2011533"/>
            <a:ext cx="897808" cy="3249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dirty="0"/>
              <a:t>MQTT (Wifi)</a:t>
            </a:r>
          </a:p>
        </p:txBody>
      </p:sp>
      <p:sp>
        <p:nvSpPr>
          <p:cNvPr id="37" name="Shape 94"/>
          <p:cNvSpPr/>
          <p:nvPr/>
        </p:nvSpPr>
        <p:spPr>
          <a:xfrm>
            <a:off x="1247586" y="1799583"/>
            <a:ext cx="1578735" cy="93699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600" b="1" dirty="0"/>
              <a:t>ESP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600" b="1" dirty="0"/>
              <a:t>8266</a:t>
            </a:r>
          </a:p>
        </p:txBody>
      </p:sp>
      <p:pic>
        <p:nvPicPr>
          <p:cNvPr id="38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45" y="2050852"/>
            <a:ext cx="325125" cy="3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98"/>
          <p:cNvSpPr/>
          <p:nvPr/>
        </p:nvSpPr>
        <p:spPr>
          <a:xfrm>
            <a:off x="5263802" y="363698"/>
            <a:ext cx="1491352" cy="69327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 smtClean="0"/>
              <a:t>Inputs</a:t>
            </a:r>
            <a:endParaRPr lang="fr-CH" sz="1600" b="1" dirty="0" smtClean="0"/>
          </a:p>
          <a:p>
            <a:pPr lvl="0" rtl="0">
              <a:spcBef>
                <a:spcPts val="0"/>
              </a:spcBef>
              <a:buNone/>
            </a:pPr>
            <a:r>
              <a:rPr lang="fr-CH" sz="1600" b="1" dirty="0" smtClean="0"/>
              <a:t>CAP1188</a:t>
            </a:r>
            <a:endParaRPr lang="en" sz="1600" b="1" dirty="0"/>
          </a:p>
        </p:txBody>
      </p:sp>
      <p:pic>
        <p:nvPicPr>
          <p:cNvPr id="40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1953" y="468533"/>
            <a:ext cx="485199" cy="48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96"/>
          <p:cNvSpPr/>
          <p:nvPr/>
        </p:nvSpPr>
        <p:spPr>
          <a:xfrm>
            <a:off x="4555653" y="1493968"/>
            <a:ext cx="2197211" cy="158365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600" b="1" dirty="0"/>
              <a:t>LED 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600" b="1" dirty="0" smtClean="0"/>
              <a:t>Display</a:t>
            </a:r>
            <a:endParaRPr lang="fr-CH" sz="1600" b="1" dirty="0" smtClean="0"/>
          </a:p>
          <a:p>
            <a:pPr lvl="0" algn="r" rtl="0">
              <a:spcBef>
                <a:spcPts val="0"/>
              </a:spcBef>
              <a:buNone/>
            </a:pPr>
            <a:r>
              <a:rPr lang="fr-CH" sz="1600" b="1" dirty="0" smtClean="0"/>
              <a:t>WS2812b</a:t>
            </a:r>
            <a:endParaRPr lang="en" sz="1600" b="1" dirty="0"/>
          </a:p>
        </p:txBody>
      </p:sp>
      <p:pic>
        <p:nvPicPr>
          <p:cNvPr id="43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3766" y="1828168"/>
            <a:ext cx="888842" cy="8707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Shape 100"/>
          <p:cNvCxnSpPr>
            <a:stCxn id="39" idx="1"/>
            <a:endCxn id="37" idx="0"/>
          </p:cNvCxnSpPr>
          <p:nvPr/>
        </p:nvCxnSpPr>
        <p:spPr>
          <a:xfrm rot="10800000" flipV="1">
            <a:off x="2036954" y="710337"/>
            <a:ext cx="3226848" cy="1089246"/>
          </a:xfrm>
          <a:prstGeom prst="bentConnector2">
            <a:avLst/>
          </a:prstGeom>
          <a:noFill/>
          <a:ln w="9525" cap="flat" cmpd="sng">
            <a:solidFill>
              <a:srgbClr val="FFAB40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51" name="Shape 100"/>
          <p:cNvCxnSpPr>
            <a:stCxn id="37" idx="3"/>
            <a:endCxn id="42" idx="1"/>
          </p:cNvCxnSpPr>
          <p:nvPr/>
        </p:nvCxnSpPr>
        <p:spPr>
          <a:xfrm>
            <a:off x="2826321" y="2268079"/>
            <a:ext cx="1729332" cy="17718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dot"/>
            <a:round/>
            <a:headEnd type="none" w="lg" len="lg"/>
            <a:tailEnd type="triangle" w="lg" len="lg"/>
          </a:ln>
        </p:spPr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883" y="3611445"/>
            <a:ext cx="1027984" cy="1027984"/>
          </a:xfrm>
          <a:prstGeom prst="rect">
            <a:avLst/>
          </a:prstGeom>
        </p:spPr>
      </p:pic>
      <p:cxnSp>
        <p:nvCxnSpPr>
          <p:cNvPr id="58" name="Shape 100"/>
          <p:cNvCxnSpPr>
            <a:stCxn id="37" idx="2"/>
            <a:endCxn id="11" idx="1"/>
          </p:cNvCxnSpPr>
          <p:nvPr/>
        </p:nvCxnSpPr>
        <p:spPr>
          <a:xfrm rot="16200000" flipH="1">
            <a:off x="3186987" y="1586540"/>
            <a:ext cx="1388863" cy="3688929"/>
          </a:xfrm>
          <a:prstGeom prst="bentConnector2">
            <a:avLst/>
          </a:prstGeom>
          <a:noFill/>
          <a:ln w="9525" cap="flat" cmpd="sng">
            <a:solidFill>
              <a:srgbClr val="FFAB40"/>
            </a:solidFill>
            <a:prstDash val="dot"/>
            <a:round/>
            <a:headEnd type="none" w="lg" len="lg"/>
            <a:tailEnd type="triangle" w="lg" len="lg"/>
          </a:ln>
        </p:spPr>
      </p:cxnSp>
      <p:pic>
        <p:nvPicPr>
          <p:cNvPr id="16" name="Imag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5317" y="1944626"/>
            <a:ext cx="1364308" cy="68430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8"/>
          <a:srcRect l="31474" t="-31" r="31673" b="31"/>
          <a:stretch/>
        </p:blipFill>
        <p:spPr>
          <a:xfrm rot="5400000">
            <a:off x="7489267" y="-69916"/>
            <a:ext cx="799200" cy="1624443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0423" y="2750833"/>
            <a:ext cx="1808244" cy="1123015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4383" y="3234428"/>
            <a:ext cx="1370809" cy="1782052"/>
          </a:xfrm>
          <a:prstGeom prst="rect">
            <a:avLst/>
          </a:prstGeom>
        </p:spPr>
      </p:pic>
      <p:sp>
        <p:nvSpPr>
          <p:cNvPr id="19" name="Shape 101"/>
          <p:cNvSpPr txBox="1"/>
          <p:nvPr/>
        </p:nvSpPr>
        <p:spPr>
          <a:xfrm>
            <a:off x="1668126" y="1310684"/>
            <a:ext cx="897808" cy="3249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CH" sz="1000" dirty="0" smtClean="0"/>
              <a:t>I2C</a:t>
            </a:r>
            <a:endParaRPr lang="en" sz="1000" dirty="0"/>
          </a:p>
        </p:txBody>
      </p:sp>
      <p:sp>
        <p:nvSpPr>
          <p:cNvPr id="20" name="Shape 101"/>
          <p:cNvSpPr txBox="1"/>
          <p:nvPr/>
        </p:nvSpPr>
        <p:spPr>
          <a:xfrm>
            <a:off x="1549324" y="2819029"/>
            <a:ext cx="580611" cy="3249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CH" sz="1000" dirty="0" smtClean="0"/>
              <a:t>PWM</a:t>
            </a:r>
            <a:endParaRPr lang="en" sz="1000" dirty="0"/>
          </a:p>
        </p:txBody>
      </p:sp>
      <p:sp>
        <p:nvSpPr>
          <p:cNvPr id="21" name="Shape 101"/>
          <p:cNvSpPr txBox="1"/>
          <p:nvPr/>
        </p:nvSpPr>
        <p:spPr>
          <a:xfrm>
            <a:off x="2903855" y="1827141"/>
            <a:ext cx="1468464" cy="4217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fr-FR" sz="1000" dirty="0"/>
              <a:t>NZR communication </a:t>
            </a:r>
            <a:r>
              <a:rPr lang="fr-FR" sz="1000" dirty="0" smtClean="0"/>
              <a:t>mode </a:t>
            </a:r>
            <a:r>
              <a:rPr lang="fr-FR" sz="1000" baseline="30000" dirty="0" smtClean="0"/>
              <a:t>*</a:t>
            </a:r>
            <a:r>
              <a:rPr lang="fr-FR" sz="1000" dirty="0" smtClean="0"/>
              <a:t> </a:t>
            </a:r>
            <a:endParaRPr lang="fr-FR" sz="1000" dirty="0"/>
          </a:p>
          <a:p>
            <a:pPr lvl="0" rtl="0">
              <a:spcBef>
                <a:spcPts val="0"/>
              </a:spcBef>
              <a:buNone/>
            </a:pPr>
            <a:endParaRPr lang="en" sz="1000" dirty="0"/>
          </a:p>
        </p:txBody>
      </p:sp>
      <p:sp>
        <p:nvSpPr>
          <p:cNvPr id="2" name="Rectangle 1"/>
          <p:cNvSpPr/>
          <p:nvPr/>
        </p:nvSpPr>
        <p:spPr>
          <a:xfrm>
            <a:off x="480266" y="4713048"/>
            <a:ext cx="18896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 smtClean="0"/>
              <a:t>* NZR = Non</a:t>
            </a:r>
            <a:r>
              <a:rPr lang="fr-FR" sz="1100" dirty="0"/>
              <a:t>-return-to-</a:t>
            </a:r>
            <a:r>
              <a:rPr lang="fr-FR" sz="1100" dirty="0" err="1"/>
              <a:t>zero</a:t>
            </a:r>
            <a:endParaRPr lang="fr-FR" sz="1100" dirty="0"/>
          </a:p>
        </p:txBody>
      </p:sp>
      <p:pic>
        <p:nvPicPr>
          <p:cNvPr id="22" name="Shape 9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237919" y="1226981"/>
            <a:ext cx="642600" cy="6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5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7455" y="72758"/>
            <a:ext cx="627900" cy="6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90"/>
          <p:cNvSpPr txBox="1"/>
          <p:nvPr/>
        </p:nvSpPr>
        <p:spPr>
          <a:xfrm>
            <a:off x="826838" y="154784"/>
            <a:ext cx="934500" cy="4537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000" dirty="0" smtClean="0"/>
              <a:t>MQTT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000" dirty="0" smtClean="0"/>
              <a:t>broker</a:t>
            </a:r>
            <a:endParaRPr lang="en-US" sz="1000" dirty="0"/>
          </a:p>
        </p:txBody>
      </p:sp>
      <p:cxnSp>
        <p:nvCxnSpPr>
          <p:cNvPr id="26" name="Shape 100"/>
          <p:cNvCxnSpPr>
            <a:stCxn id="22" idx="0"/>
            <a:endCxn id="23" idx="2"/>
          </p:cNvCxnSpPr>
          <p:nvPr/>
        </p:nvCxnSpPr>
        <p:spPr>
          <a:xfrm flipH="1" flipV="1">
            <a:off x="471405" y="700658"/>
            <a:ext cx="87814" cy="52632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triangl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72901270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ctrTitle"/>
          </p:nvPr>
        </p:nvSpPr>
        <p:spPr>
          <a:xfrm>
            <a:off x="285241" y="129438"/>
            <a:ext cx="8520600" cy="85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CH" dirty="0" smtClean="0"/>
              <a:t>Et après ?</a:t>
            </a:r>
            <a:endParaRPr lang="en" dirty="0"/>
          </a:p>
        </p:txBody>
      </p:sp>
      <p:sp>
        <p:nvSpPr>
          <p:cNvPr id="8" name="Shape 124"/>
          <p:cNvSpPr txBox="1">
            <a:spLocks/>
          </p:cNvSpPr>
          <p:nvPr/>
        </p:nvSpPr>
        <p:spPr>
          <a:xfrm>
            <a:off x="112450" y="1303031"/>
            <a:ext cx="8857087" cy="2744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l">
              <a:buClr>
                <a:schemeClr val="dk1"/>
              </a:buClr>
              <a:buSzPct val="61111"/>
            </a:pPr>
            <a:r>
              <a:rPr lang="hr-HR" sz="1800" dirty="0" smtClean="0"/>
              <a:t>Présentation aux portes ouvertes HEPIA mars 2017</a:t>
            </a:r>
          </a:p>
          <a:p>
            <a:pPr lvl="0" algn="l">
              <a:buClr>
                <a:schemeClr val="dk1"/>
              </a:buClr>
              <a:buSzPct val="61111"/>
            </a:pPr>
            <a:endParaRPr lang="hr-HR" sz="1800" dirty="0" smtClean="0"/>
          </a:p>
          <a:p>
            <a:pPr lvl="0" algn="l">
              <a:buClr>
                <a:schemeClr val="dk1"/>
              </a:buClr>
              <a:buSzPct val="61111"/>
            </a:pPr>
            <a:r>
              <a:rPr lang="hr-HR" sz="1800" dirty="0" smtClean="0"/>
              <a:t>Fabriquer deux autres consoles du jeu</a:t>
            </a:r>
          </a:p>
          <a:p>
            <a:pPr lvl="0" algn="l">
              <a:buClr>
                <a:schemeClr val="dk1"/>
              </a:buClr>
              <a:buSzPct val="61111"/>
            </a:pPr>
            <a:endParaRPr lang="hr-HR" sz="1800" dirty="0" smtClean="0"/>
          </a:p>
          <a:p>
            <a:pPr lvl="0" algn="l">
              <a:buClr>
                <a:schemeClr val="dk1"/>
              </a:buClr>
              <a:buSzPct val="61111"/>
            </a:pPr>
            <a:r>
              <a:rPr lang="hr-HR" sz="1800" dirty="0" smtClean="0"/>
              <a:t>Publication du projet en open source : codes, schémas, modèles 3D</a:t>
            </a:r>
          </a:p>
          <a:p>
            <a:pPr lvl="0" algn="l">
              <a:buClr>
                <a:schemeClr val="dk1"/>
              </a:buClr>
              <a:buSzPct val="61111"/>
            </a:pPr>
            <a:endParaRPr lang="hr-HR" sz="1800" dirty="0" smtClean="0"/>
          </a:p>
          <a:p>
            <a:pPr lvl="0" algn="l">
              <a:buClr>
                <a:schemeClr val="dk1"/>
              </a:buClr>
              <a:buSzPct val="61111"/>
            </a:pPr>
            <a:r>
              <a:rPr lang="hr-HR" sz="1800" dirty="0" smtClean="0"/>
              <a:t>Améliorer et optimiser le firmware</a:t>
            </a:r>
          </a:p>
          <a:p>
            <a:pPr lvl="0" algn="l">
              <a:buClr>
                <a:schemeClr val="dk1"/>
              </a:buClr>
              <a:buSzPct val="61111"/>
            </a:pPr>
            <a:endParaRPr lang="hr-HR" sz="1800" dirty="0" smtClean="0"/>
          </a:p>
          <a:p>
            <a:pPr lvl="0" algn="l">
              <a:buClr>
                <a:schemeClr val="dk1"/>
              </a:buClr>
              <a:buSzPct val="61111"/>
            </a:pPr>
            <a:r>
              <a:rPr lang="hr-HR" sz="1800" dirty="0" smtClean="0"/>
              <a:t>IA</a:t>
            </a:r>
          </a:p>
        </p:txBody>
      </p:sp>
      <p:sp>
        <p:nvSpPr>
          <p:cNvPr id="5" name="Shape 124"/>
          <p:cNvSpPr txBox="1">
            <a:spLocks/>
          </p:cNvSpPr>
          <p:nvPr/>
        </p:nvSpPr>
        <p:spPr>
          <a:xfrm>
            <a:off x="114923" y="4048279"/>
            <a:ext cx="8857087" cy="6942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l">
              <a:buClr>
                <a:schemeClr val="dk1"/>
              </a:buClr>
              <a:buSzPct val="61111"/>
            </a:pPr>
            <a:r>
              <a:rPr lang="hr-HR" sz="1800" dirty="0" smtClean="0"/>
              <a:t>Vente en produit fini ou en kit DIY ?</a:t>
            </a:r>
          </a:p>
        </p:txBody>
      </p:sp>
    </p:spTree>
    <p:extLst>
      <p:ext uri="{BB962C8B-B14F-4D97-AF65-F5344CB8AC3E}">
        <p14:creationId xmlns:p14="http://schemas.microsoft.com/office/powerpoint/2010/main" val="1369188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230775" y="2775783"/>
            <a:ext cx="3647100" cy="792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2400" dirty="0"/>
              <a:t>Auteurs du projet:</a:t>
            </a:r>
          </a:p>
          <a:p>
            <a:pPr lvl="0" algn="r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3" name="Shape 12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85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subTitle" idx="1"/>
          </p:nvPr>
        </p:nvSpPr>
        <p:spPr>
          <a:xfrm>
            <a:off x="4662725" y="2824675"/>
            <a:ext cx="38973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Pierre-Frederic Flamier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/>
              <a:t>Claudio Daniel Martins Sousa</a:t>
            </a:r>
          </a:p>
          <a:p>
            <a:pPr lvl="0" algn="l" rt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1"/>
          </p:nvPr>
        </p:nvSpPr>
        <p:spPr>
          <a:xfrm>
            <a:off x="311699" y="3649375"/>
            <a:ext cx="3566100" cy="56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/>
              <a:t>Enseignant</a:t>
            </a:r>
            <a:r>
              <a:rPr lang="en"/>
              <a:t>: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ubTitle" idx="1"/>
          </p:nvPr>
        </p:nvSpPr>
        <p:spPr>
          <a:xfrm>
            <a:off x="4662725" y="3766974"/>
            <a:ext cx="4049700" cy="44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/>
              <a:t>Fabien Vannel</a:t>
            </a:r>
          </a:p>
        </p:txBody>
      </p:sp>
      <p:pic>
        <p:nvPicPr>
          <p:cNvPr id="2" name="Image 1" descr="Connected-four-o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8" y="171974"/>
            <a:ext cx="2374500" cy="1889228"/>
          </a:xfrm>
          <a:prstGeom prst="rect">
            <a:avLst/>
          </a:prstGeom>
          <a:effectLst>
            <a:reflection stA="50000" endPos="34000" dist="12700" dir="5400000" sy="-100000" algn="bl" rotWithShape="0"/>
          </a:effectLst>
          <a:scene3d>
            <a:camera prst="orthographicFront">
              <a:rot lat="0" lon="0" rev="120000"/>
            </a:camera>
            <a:lightRig rig="threePt" dir="t"/>
          </a:scene3d>
        </p:spPr>
      </p:pic>
      <p:pic>
        <p:nvPicPr>
          <p:cNvPr id="3" name="Image 2" descr="Connected-four-one_tw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347" y="158746"/>
            <a:ext cx="2410335" cy="1911553"/>
          </a:xfrm>
          <a:prstGeom prst="rect">
            <a:avLst/>
          </a:prstGeom>
          <a:effectLst>
            <a:reflection stA="50000" endPos="40000" dist="12700" dir="5400000" sy="-100000" algn="bl" rotWithShape="0"/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ctrTitle"/>
          </p:nvPr>
        </p:nvSpPr>
        <p:spPr>
          <a:xfrm>
            <a:off x="285241" y="129437"/>
            <a:ext cx="8520600" cy="167628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CH" dirty="0" smtClean="0"/>
              <a:t>Répartition des principales tâches</a:t>
            </a:r>
            <a:endParaRPr lang="en" dirty="0"/>
          </a:p>
        </p:txBody>
      </p:sp>
      <p:sp>
        <p:nvSpPr>
          <p:cNvPr id="8" name="Shape 124"/>
          <p:cNvSpPr txBox="1">
            <a:spLocks/>
          </p:cNvSpPr>
          <p:nvPr/>
        </p:nvSpPr>
        <p:spPr>
          <a:xfrm>
            <a:off x="112450" y="2513461"/>
            <a:ext cx="8857087" cy="25333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l">
              <a:buClr>
                <a:schemeClr val="dk1"/>
              </a:buClr>
              <a:buSzPct val="61111"/>
            </a:pPr>
            <a:r>
              <a:rPr lang="fr-FR" sz="1800" dirty="0" smtClean="0"/>
              <a:t>Claudio			Serveur MQTT (paramétrage)</a:t>
            </a:r>
          </a:p>
          <a:p>
            <a:pPr lvl="0" algn="l">
              <a:buClr>
                <a:schemeClr val="dk1"/>
              </a:buClr>
              <a:buSzPct val="61111"/>
            </a:pPr>
            <a:r>
              <a:rPr lang="fr-FR" sz="1800" dirty="0"/>
              <a:t>	</a:t>
            </a:r>
            <a:r>
              <a:rPr lang="fr-FR" sz="1800" dirty="0" smtClean="0"/>
              <a:t>		Serveur du jeu</a:t>
            </a:r>
          </a:p>
          <a:p>
            <a:pPr lvl="0" algn="l">
              <a:buClr>
                <a:schemeClr val="dk1"/>
              </a:buClr>
              <a:buSzPct val="61111"/>
            </a:pPr>
            <a:r>
              <a:rPr lang="fr-FR" sz="1800" dirty="0"/>
              <a:t>	</a:t>
            </a:r>
            <a:r>
              <a:rPr lang="fr-FR" sz="1800" dirty="0" smtClean="0"/>
              <a:t>		Application WEB</a:t>
            </a:r>
          </a:p>
          <a:p>
            <a:pPr lvl="0" algn="l">
              <a:buClr>
                <a:schemeClr val="dk1"/>
              </a:buClr>
              <a:buSzPct val="61111"/>
            </a:pPr>
            <a:r>
              <a:rPr lang="fr-FR" sz="1800" dirty="0"/>
              <a:t>	</a:t>
            </a:r>
            <a:r>
              <a:rPr lang="fr-FR" sz="1800" dirty="0" smtClean="0"/>
              <a:t>		Impressions 3D</a:t>
            </a:r>
          </a:p>
          <a:p>
            <a:pPr lvl="0" algn="l">
              <a:buClr>
                <a:schemeClr val="dk1"/>
              </a:buClr>
              <a:buSzPct val="61111"/>
            </a:pPr>
            <a:endParaRPr lang="fr-FR" sz="1800" dirty="0" smtClean="0"/>
          </a:p>
          <a:p>
            <a:pPr lvl="0" algn="l">
              <a:buClr>
                <a:schemeClr val="dk1"/>
              </a:buClr>
              <a:buSzPct val="61111"/>
            </a:pPr>
            <a:r>
              <a:rPr lang="hr-HR" sz="1800" dirty="0" smtClean="0"/>
              <a:t>Pierre-Frédéric		Programme de gestion des consoles de jeu</a:t>
            </a:r>
          </a:p>
          <a:p>
            <a:pPr lvl="0" algn="l">
              <a:buClr>
                <a:schemeClr val="dk1"/>
              </a:buClr>
              <a:buSzPct val="61111"/>
            </a:pPr>
            <a:r>
              <a:rPr lang="hr-HR" sz="1800" dirty="0"/>
              <a:t>	</a:t>
            </a:r>
            <a:r>
              <a:rPr lang="hr-HR" sz="1800" dirty="0" smtClean="0"/>
              <a:t>		Electronique</a:t>
            </a:r>
          </a:p>
          <a:p>
            <a:pPr lvl="0" algn="l">
              <a:buClr>
                <a:schemeClr val="dk1"/>
              </a:buClr>
              <a:buSzPct val="61111"/>
            </a:pPr>
            <a:r>
              <a:rPr lang="hr-HR" sz="1800" dirty="0"/>
              <a:t>	</a:t>
            </a:r>
            <a:r>
              <a:rPr lang="hr-HR" sz="1800" dirty="0" smtClean="0"/>
              <a:t>		Montage</a:t>
            </a:r>
            <a:endParaRPr lang="hr-HR" sz="1800" dirty="0"/>
          </a:p>
        </p:txBody>
      </p:sp>
      <p:sp>
        <p:nvSpPr>
          <p:cNvPr id="12" name="Shape 122"/>
          <p:cNvSpPr txBox="1">
            <a:spLocks noGrp="1"/>
          </p:cNvSpPr>
          <p:nvPr>
            <p:ph type="subTitle" idx="1"/>
          </p:nvPr>
        </p:nvSpPr>
        <p:spPr>
          <a:xfrm>
            <a:off x="79380" y="1763737"/>
            <a:ext cx="2837708" cy="47848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fr-CH" sz="2400" dirty="0" smtClean="0"/>
              <a:t>Etudiant</a:t>
            </a:r>
            <a:endParaRPr lang="en" sz="2400" dirty="0"/>
          </a:p>
          <a:p>
            <a:pPr lvl="0" algn="r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122"/>
          <p:cNvSpPr txBox="1">
            <a:spLocks/>
          </p:cNvSpPr>
          <p:nvPr/>
        </p:nvSpPr>
        <p:spPr>
          <a:xfrm>
            <a:off x="2851192" y="1764006"/>
            <a:ext cx="2837708" cy="4784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fr-CH" sz="2400" dirty="0" smtClean="0"/>
              <a:t>Tâche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97111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ctrTitle"/>
          </p:nvPr>
        </p:nvSpPr>
        <p:spPr>
          <a:xfrm>
            <a:off x="285241" y="129438"/>
            <a:ext cx="8520600" cy="85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CH" dirty="0" smtClean="0"/>
              <a:t>Difficultés rencontrées</a:t>
            </a:r>
            <a:endParaRPr lang="en" dirty="0"/>
          </a:p>
        </p:txBody>
      </p:sp>
      <p:sp>
        <p:nvSpPr>
          <p:cNvPr id="8" name="Shape 124"/>
          <p:cNvSpPr txBox="1">
            <a:spLocks/>
          </p:cNvSpPr>
          <p:nvPr/>
        </p:nvSpPr>
        <p:spPr>
          <a:xfrm>
            <a:off x="112450" y="1303031"/>
            <a:ext cx="8857087" cy="37437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ct val="61111"/>
            </a:pPr>
            <a:r>
              <a:rPr lang="hr-HR" sz="1800" dirty="0"/>
              <a:t>Différences de niveaux de connaissances</a:t>
            </a:r>
          </a:p>
          <a:p>
            <a:pPr lvl="0" algn="l">
              <a:buClr>
                <a:schemeClr val="dk1"/>
              </a:buClr>
              <a:buSzPct val="61111"/>
            </a:pPr>
            <a:endParaRPr lang="hr-HR" sz="1800" dirty="0" smtClean="0"/>
          </a:p>
          <a:p>
            <a:pPr lvl="0" algn="l">
              <a:buClr>
                <a:schemeClr val="dk1"/>
              </a:buClr>
              <a:buSzPct val="61111"/>
            </a:pPr>
            <a:r>
              <a:rPr lang="hr-HR" sz="1800" dirty="0" smtClean="0"/>
              <a:t>Répartition des travaux</a:t>
            </a:r>
          </a:p>
          <a:p>
            <a:pPr lvl="0" algn="l">
              <a:buClr>
                <a:schemeClr val="dk1"/>
              </a:buClr>
              <a:buSzPct val="61111"/>
            </a:pPr>
            <a:endParaRPr lang="hr-HR" sz="1800" dirty="0"/>
          </a:p>
          <a:p>
            <a:pPr lvl="0" algn="l">
              <a:buClr>
                <a:schemeClr val="dk1"/>
              </a:buClr>
              <a:buSzPct val="61111"/>
            </a:pPr>
            <a:r>
              <a:rPr lang="hr-HR" sz="1800" dirty="0" smtClean="0"/>
              <a:t>Importante charge de travail</a:t>
            </a:r>
          </a:p>
          <a:p>
            <a:pPr lvl="0" algn="l">
              <a:buClr>
                <a:schemeClr val="dk1"/>
              </a:buClr>
              <a:buSzPct val="61111"/>
            </a:pPr>
            <a:endParaRPr lang="hr-HR" sz="1800" dirty="0" smtClean="0"/>
          </a:p>
        </p:txBody>
      </p:sp>
    </p:spTree>
    <p:extLst>
      <p:ext uri="{BB962C8B-B14F-4D97-AF65-F5344CB8AC3E}">
        <p14:creationId xmlns:p14="http://schemas.microsoft.com/office/powerpoint/2010/main" val="297111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ctrTitle"/>
          </p:nvPr>
        </p:nvSpPr>
        <p:spPr>
          <a:xfrm>
            <a:off x="285241" y="30228"/>
            <a:ext cx="8520600" cy="85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CH" dirty="0" smtClean="0"/>
              <a:t>Les messages MQTT</a:t>
            </a:r>
            <a:endParaRPr lang="en" dirty="0"/>
          </a:p>
        </p:txBody>
      </p:sp>
      <p:sp>
        <p:nvSpPr>
          <p:cNvPr id="8" name="Shape 124"/>
          <p:cNvSpPr txBox="1">
            <a:spLocks/>
          </p:cNvSpPr>
          <p:nvPr/>
        </p:nvSpPr>
        <p:spPr>
          <a:xfrm>
            <a:off x="112450" y="1303031"/>
            <a:ext cx="8857087" cy="37437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l">
              <a:buClr>
                <a:schemeClr val="dk1"/>
              </a:buClr>
              <a:buSzPct val="61111"/>
            </a:pPr>
            <a:r>
              <a:rPr lang="fr-FR" sz="1800" dirty="0" err="1"/>
              <a:t>connected</a:t>
            </a:r>
            <a:r>
              <a:rPr lang="fr-FR" sz="1800" dirty="0"/>
              <a:t>/{</a:t>
            </a:r>
            <a:r>
              <a:rPr lang="fr-FR" sz="1800" dirty="0" err="1"/>
              <a:t>deviceID</a:t>
            </a:r>
            <a:r>
              <a:rPr lang="fr-FR" sz="1800" dirty="0" smtClean="0"/>
              <a:t>}</a:t>
            </a:r>
          </a:p>
          <a:p>
            <a:pPr lvl="0" algn="l">
              <a:buClr>
                <a:schemeClr val="dk1"/>
              </a:buClr>
              <a:buSzPct val="61111"/>
            </a:pPr>
            <a:endParaRPr lang="fr-FR" sz="1800" dirty="0" smtClean="0"/>
          </a:p>
          <a:p>
            <a:pPr lvl="0" algn="l">
              <a:buClr>
                <a:schemeClr val="dk1"/>
              </a:buClr>
              <a:buSzPct val="61111"/>
            </a:pPr>
            <a:r>
              <a:rPr lang="fr-FR" sz="1800" dirty="0"/>
              <a:t>{</a:t>
            </a:r>
            <a:r>
              <a:rPr lang="fr-FR" sz="1800" dirty="0" err="1"/>
              <a:t>deviceID</a:t>
            </a:r>
            <a:r>
              <a:rPr lang="fr-FR" sz="1800" dirty="0" smtClean="0"/>
              <a:t>}/volume	</a:t>
            </a:r>
            <a:r>
              <a:rPr lang="is-IS" sz="1800" dirty="0" smtClean="0"/>
              <a:t>512</a:t>
            </a:r>
          </a:p>
          <a:p>
            <a:pPr lvl="0" algn="l">
              <a:buClr>
                <a:schemeClr val="dk1"/>
              </a:buClr>
              <a:buSzPct val="61111"/>
            </a:pPr>
            <a:endParaRPr lang="is-IS" sz="1800" dirty="0" smtClean="0"/>
          </a:p>
          <a:p>
            <a:pPr lvl="0" algn="l">
              <a:buClr>
                <a:schemeClr val="dk1"/>
              </a:buClr>
              <a:buSzPct val="61111"/>
            </a:pPr>
            <a:r>
              <a:rPr lang="fr-FR" sz="1800" dirty="0"/>
              <a:t>{</a:t>
            </a:r>
            <a:r>
              <a:rPr lang="fr-FR" sz="1800" dirty="0" err="1"/>
              <a:t>deviceID</a:t>
            </a:r>
            <a:r>
              <a:rPr lang="fr-FR" sz="1800" dirty="0" smtClean="0"/>
              <a:t>}/</a:t>
            </a:r>
            <a:r>
              <a:rPr lang="fr-FR" sz="1800" dirty="0" err="1" smtClean="0"/>
              <a:t>devicecolor</a:t>
            </a:r>
            <a:r>
              <a:rPr lang="fr-FR" sz="1800" dirty="0" smtClean="0"/>
              <a:t>	</a:t>
            </a:r>
            <a:r>
              <a:rPr lang="hr-HR" sz="1800" dirty="0" smtClean="0"/>
              <a:t>{teinte}|{lum}|{etat joueur}</a:t>
            </a:r>
          </a:p>
          <a:p>
            <a:pPr lvl="0" algn="l">
              <a:buClr>
                <a:schemeClr val="dk1"/>
              </a:buClr>
              <a:buSzPct val="61111"/>
            </a:pPr>
            <a:endParaRPr lang="hr-HR" sz="1800" dirty="0" smtClean="0"/>
          </a:p>
          <a:p>
            <a:pPr lvl="0" algn="l">
              <a:buClr>
                <a:schemeClr val="dk1"/>
              </a:buClr>
              <a:buSzPct val="61111"/>
            </a:pPr>
            <a:r>
              <a:rPr lang="fr-FR" sz="1800" dirty="0"/>
              <a:t>{</a:t>
            </a:r>
            <a:r>
              <a:rPr lang="fr-FR" sz="1800" dirty="0" err="1"/>
              <a:t>deviceID</a:t>
            </a:r>
            <a:r>
              <a:rPr lang="fr-FR" sz="1800" dirty="0" smtClean="0"/>
              <a:t>}/</a:t>
            </a:r>
            <a:r>
              <a:rPr lang="fr-FR" sz="1800" dirty="0" err="1" smtClean="0"/>
              <a:t>setboard</a:t>
            </a:r>
            <a:r>
              <a:rPr lang="fr-FR" sz="1800" dirty="0" smtClean="0"/>
              <a:t>	</a:t>
            </a:r>
            <a:r>
              <a:rPr lang="hr-HR" sz="1800" dirty="0" smtClean="0"/>
              <a:t>{teinte0}</a:t>
            </a:r>
            <a:r>
              <a:rPr lang="hr-HR" sz="1800" dirty="0"/>
              <a:t>|{</a:t>
            </a:r>
            <a:r>
              <a:rPr lang="hr-HR" sz="1800" dirty="0" smtClean="0"/>
              <a:t>lum0}|</a:t>
            </a:r>
            <a:r>
              <a:rPr lang="hr-HR" sz="1800" dirty="0"/>
              <a:t>{</a:t>
            </a:r>
            <a:r>
              <a:rPr lang="hr-HR" sz="1800" dirty="0" smtClean="0"/>
              <a:t>teinte1}</a:t>
            </a:r>
            <a:r>
              <a:rPr lang="hr-HR" sz="1800" dirty="0"/>
              <a:t>|{</a:t>
            </a:r>
            <a:r>
              <a:rPr lang="hr-HR" sz="1800" dirty="0" smtClean="0"/>
              <a:t>lum1}|42x{0/1}</a:t>
            </a:r>
          </a:p>
          <a:p>
            <a:pPr lvl="0" algn="l">
              <a:buClr>
                <a:schemeClr val="dk1"/>
              </a:buClr>
              <a:buSzPct val="61111"/>
            </a:pPr>
            <a:endParaRPr lang="hr-HR" sz="1800" dirty="0" smtClean="0"/>
          </a:p>
          <a:p>
            <a:pPr algn="l">
              <a:buClr>
                <a:schemeClr val="dk1"/>
              </a:buClr>
              <a:buSzPct val="61111"/>
            </a:pPr>
            <a:r>
              <a:rPr lang="fr-FR" sz="1800" dirty="0" err="1"/>
              <a:t>button</a:t>
            </a:r>
            <a:r>
              <a:rPr lang="fr-FR" sz="1800" dirty="0" smtClean="0"/>
              <a:t>/</a:t>
            </a:r>
            <a:r>
              <a:rPr lang="fr-FR" sz="1800" dirty="0"/>
              <a:t>{</a:t>
            </a:r>
            <a:r>
              <a:rPr lang="fr-FR" sz="1800" dirty="0" err="1"/>
              <a:t>deviceID</a:t>
            </a:r>
            <a:r>
              <a:rPr lang="fr-FR" sz="1800" dirty="0" smtClean="0"/>
              <a:t>}		{0-7}</a:t>
            </a:r>
          </a:p>
          <a:p>
            <a:pPr algn="l">
              <a:buClr>
                <a:schemeClr val="dk1"/>
              </a:buClr>
              <a:buSzPct val="61111"/>
            </a:pPr>
            <a:endParaRPr lang="fr-FR" sz="1800" dirty="0" smtClean="0"/>
          </a:p>
          <a:p>
            <a:pPr lvl="0" algn="l">
              <a:buClr>
                <a:schemeClr val="dk1"/>
              </a:buClr>
              <a:buSzPct val="61111"/>
            </a:pPr>
            <a:r>
              <a:rPr lang="fr-FR" sz="1800" dirty="0"/>
              <a:t>{</a:t>
            </a:r>
            <a:r>
              <a:rPr lang="fr-FR" sz="1800" dirty="0" err="1"/>
              <a:t>deviceID</a:t>
            </a:r>
            <a:r>
              <a:rPr lang="fr-FR" sz="1800" dirty="0"/>
              <a:t>}</a:t>
            </a:r>
            <a:r>
              <a:rPr lang="fr-FR" sz="1800" dirty="0" smtClean="0"/>
              <a:t>/</a:t>
            </a:r>
            <a:r>
              <a:rPr lang="fr-FR" sz="1800" dirty="0" err="1" smtClean="0"/>
              <a:t>addpiece</a:t>
            </a:r>
            <a:r>
              <a:rPr lang="fr-FR" sz="1800" dirty="0" smtClean="0"/>
              <a:t>	</a:t>
            </a:r>
            <a:r>
              <a:rPr lang="hr-HR" sz="1800" dirty="0" smtClean="0"/>
              <a:t>{ligne 0-5}|{colonne 0-6}|</a:t>
            </a:r>
            <a:r>
              <a:rPr lang="hr-HR" sz="1800" dirty="0"/>
              <a:t>{teinte}|{lum}|{etat joueur</a:t>
            </a:r>
            <a:r>
              <a:rPr lang="hr-HR" sz="1800" dirty="0" smtClean="0"/>
              <a:t>}</a:t>
            </a:r>
          </a:p>
          <a:p>
            <a:pPr lvl="0" algn="l">
              <a:buClr>
                <a:schemeClr val="dk1"/>
              </a:buClr>
              <a:buSzPct val="61111"/>
            </a:pPr>
            <a:endParaRPr lang="hr-HR" sz="1800" dirty="0" smtClean="0"/>
          </a:p>
          <a:p>
            <a:pPr lvl="0" algn="l">
              <a:buClr>
                <a:schemeClr val="dk1"/>
              </a:buClr>
              <a:buSzPct val="61111"/>
            </a:pPr>
            <a:r>
              <a:rPr lang="fr-FR" sz="1800" dirty="0"/>
              <a:t>{</a:t>
            </a:r>
            <a:r>
              <a:rPr lang="fr-FR" sz="1800" dirty="0" err="1"/>
              <a:t>deviceID</a:t>
            </a:r>
            <a:r>
              <a:rPr lang="fr-FR" sz="1800" dirty="0"/>
              <a:t>}/</a:t>
            </a:r>
            <a:r>
              <a:rPr lang="fr-FR" sz="1800" dirty="0" err="1" smtClean="0"/>
              <a:t>gamefinished</a:t>
            </a:r>
            <a:r>
              <a:rPr lang="fr-FR" sz="1800" dirty="0" smtClean="0"/>
              <a:t>	</a:t>
            </a:r>
            <a:r>
              <a:rPr lang="hr-HR" sz="1800" dirty="0" smtClean="0"/>
              <a:t>{gagné/perdu 0/1}|</a:t>
            </a:r>
            <a:r>
              <a:rPr lang="hr-HR" sz="1800" dirty="0"/>
              <a:t>{teinte}|{lum}</a:t>
            </a:r>
            <a:r>
              <a:rPr lang="hr-HR" sz="1800" dirty="0" smtClean="0"/>
              <a:t>|4à7{ligne </a:t>
            </a:r>
            <a:r>
              <a:rPr lang="hr-HR" sz="1800" dirty="0"/>
              <a:t>0-</a:t>
            </a:r>
            <a:r>
              <a:rPr lang="hr-HR" sz="1800" dirty="0" smtClean="0"/>
              <a:t>5colonne </a:t>
            </a:r>
            <a:r>
              <a:rPr lang="hr-HR" sz="1800" dirty="0"/>
              <a:t>0-</a:t>
            </a:r>
            <a:r>
              <a:rPr lang="hr-HR" sz="1800" dirty="0" smtClean="0"/>
              <a:t>6}</a:t>
            </a:r>
            <a:endParaRPr lang="hr-HR" sz="1800" dirty="0"/>
          </a:p>
        </p:txBody>
      </p:sp>
      <p:sp>
        <p:nvSpPr>
          <p:cNvPr id="12" name="Shape 122"/>
          <p:cNvSpPr txBox="1">
            <a:spLocks noGrp="1"/>
          </p:cNvSpPr>
          <p:nvPr>
            <p:ph type="subTitle" idx="1"/>
          </p:nvPr>
        </p:nvSpPr>
        <p:spPr>
          <a:xfrm>
            <a:off x="85995" y="811321"/>
            <a:ext cx="2837708" cy="47848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fr-CH" sz="2400" dirty="0" smtClean="0"/>
              <a:t>Topics</a:t>
            </a:r>
            <a:endParaRPr lang="en" sz="2400" dirty="0"/>
          </a:p>
          <a:p>
            <a:pPr lvl="0" algn="r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122"/>
          <p:cNvSpPr txBox="1">
            <a:spLocks/>
          </p:cNvSpPr>
          <p:nvPr/>
        </p:nvSpPr>
        <p:spPr>
          <a:xfrm>
            <a:off x="2851192" y="811590"/>
            <a:ext cx="2837708" cy="4784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fr-CH" sz="2400" dirty="0" smtClean="0"/>
              <a:t>Payloads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0903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267</Words>
  <Application>Microsoft Macintosh PowerPoint</Application>
  <PresentationFormat>Présentation à l'écran (16:9)</PresentationFormat>
  <Paragraphs>129</Paragraphs>
  <Slides>9</Slides>
  <Notes>9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simple-light-2</vt:lpstr>
      <vt:lpstr>Connect(ed) Four</vt:lpstr>
      <vt:lpstr>Présentation PowerPoint</vt:lpstr>
      <vt:lpstr>Présentation PowerPoint</vt:lpstr>
      <vt:lpstr>Présentation PowerPoint</vt:lpstr>
      <vt:lpstr>Et après ?</vt:lpstr>
      <vt:lpstr>Questions?</vt:lpstr>
      <vt:lpstr>Répartition des principales tâches</vt:lpstr>
      <vt:lpstr>Difficultés rencontrées</vt:lpstr>
      <vt:lpstr>Les messages MQTT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Connect(ed) Four</dc:title>
  <cp:lastModifiedBy>Marcel Flammier</cp:lastModifiedBy>
  <cp:revision>26</cp:revision>
  <dcterms:modified xsi:type="dcterms:W3CDTF">2016-09-15T18:07:28Z</dcterms:modified>
</cp:coreProperties>
</file>